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</p:sldMasterIdLst>
  <p:notesMasterIdLst>
    <p:notesMasterId r:id="rId14"/>
  </p:notesMasterIdLst>
  <p:sldIdLst>
    <p:sldId id="282" r:id="rId5"/>
    <p:sldId id="275" r:id="rId6"/>
    <p:sldId id="288" r:id="rId7"/>
    <p:sldId id="289" r:id="rId8"/>
    <p:sldId id="290" r:id="rId9"/>
    <p:sldId id="292" r:id="rId10"/>
    <p:sldId id="291" r:id="rId11"/>
    <p:sldId id="293" r:id="rId12"/>
    <p:sldId id="283" r:id="rId1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1440" y="9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2B56C-E4C3-477D-9DBB-EDFB8DEA061A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2262F-AFE6-4C9E-BD41-86DCF51B3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5" y="1053981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</a:t>
            </a:r>
            <a:r>
              <a:rPr lang="en-US" sz="1050" kern="0" baseline="0" dirty="0" smtClean="0"/>
              <a:t>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34814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446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27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337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4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1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7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1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2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35538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8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hyperlink" Target="http://creativecommons.org/licenses/by-nc/4.0/legalc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dirty="0" smtClean="0"/>
              <a:t>Color-to-Grayscale </a:t>
            </a:r>
            <a:r>
              <a:rPr lang="en-US" dirty="0"/>
              <a:t>Image Processing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573895"/>
            <a:ext cx="5439300" cy="424732"/>
          </a:xfrm>
        </p:spPr>
        <p:txBody>
          <a:bodyPr/>
          <a:lstStyle/>
          <a:p>
            <a:r>
              <a:rPr lang="en-US" sz="2400" dirty="0"/>
              <a:t>Lecture </a:t>
            </a:r>
            <a:r>
              <a:rPr lang="en-US" sz="2400" dirty="0" smtClean="0"/>
              <a:t>3.3 </a:t>
            </a:r>
            <a:r>
              <a:rPr lang="en-US" sz="2400" dirty="0"/>
              <a:t>– CUDA Parallelism </a:t>
            </a:r>
            <a:r>
              <a:rPr lang="en-US" sz="2400" dirty="0" smtClean="0"/>
              <a:t>Model</a:t>
            </a:r>
            <a:endParaRPr lang="en-US" sz="240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988">
        <p:fade/>
      </p:transition>
    </mc:Choice>
    <mc:Fallback xmlns="">
      <p:transition spd="med" advTm="149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gain deeper understanding of multi-dimensional grid kernel configurations through a real-world use case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10"/>
          <p:cNvSpPr txBox="1">
            <a:spLocks/>
          </p:cNvSpPr>
          <p:nvPr/>
        </p:nvSpPr>
        <p:spPr>
          <a:xfrm>
            <a:off x="5029200" y="4191845"/>
            <a:ext cx="1428750" cy="2571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/>
              <a:t>2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97">
        <p:fade/>
      </p:transition>
    </mc:Choice>
    <mc:Fallback xmlns="">
      <p:transition spd="med" advTm="131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85" y="211429"/>
            <a:ext cx="6235065" cy="438582"/>
          </a:xfrm>
        </p:spPr>
        <p:txBody>
          <a:bodyPr/>
          <a:lstStyle/>
          <a:p>
            <a:r>
              <a:rPr lang="en-US" dirty="0">
                <a:solidFill>
                  <a:srgbClr val="76B900"/>
                </a:solidFill>
              </a:rPr>
              <a:t>RGB Color Image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7" y="1669852"/>
            <a:ext cx="4897577" cy="24476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Each pixel in an image is an RGB value</a:t>
            </a:r>
          </a:p>
          <a:p>
            <a:r>
              <a:rPr lang="en-US" dirty="0" smtClean="0"/>
              <a:t>The format of an image’s row is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(r g b) (r g b) … (r g b)</a:t>
            </a:r>
          </a:p>
          <a:p>
            <a:r>
              <a:rPr lang="en-US" dirty="0" smtClean="0"/>
              <a:t>RGB ranges are not distributed uniformly</a:t>
            </a:r>
          </a:p>
          <a:p>
            <a:r>
              <a:rPr lang="en-US" dirty="0" smtClean="0"/>
              <a:t>Many </a:t>
            </a:r>
            <a:r>
              <a:rPr lang="en-US" dirty="0"/>
              <a:t>different </a:t>
            </a:r>
            <a:r>
              <a:rPr lang="en-US" dirty="0" smtClean="0"/>
              <a:t>color spaces, </a:t>
            </a:r>
            <a:r>
              <a:rPr lang="en-US" dirty="0"/>
              <a:t>here we show the constants to convert to </a:t>
            </a:r>
            <a:r>
              <a:rPr lang="en-US" dirty="0" err="1"/>
              <a:t>AdbobeRGB</a:t>
            </a:r>
            <a:r>
              <a:rPr lang="en-US" dirty="0"/>
              <a:t> color </a:t>
            </a:r>
            <a:r>
              <a:rPr lang="en-US" dirty="0" smtClean="0"/>
              <a:t>space</a:t>
            </a:r>
          </a:p>
          <a:p>
            <a:pPr lvl="1"/>
            <a:r>
              <a:rPr lang="en-US" dirty="0" smtClean="0"/>
              <a:t>The vertical axis (y value) and horizontal axis (x value) show the fraction of the pixel intensity that should be allocated to G and B. The remaining fraction (1-y–x)  of the pixel intensity that should be assigned to R</a:t>
            </a:r>
          </a:p>
          <a:p>
            <a:pPr lvl="1"/>
            <a:r>
              <a:rPr lang="en-US" dirty="0" smtClean="0"/>
              <a:t>The triangle contains all the representable colors in this color space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189" y="1097800"/>
            <a:ext cx="2063940" cy="1377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159" y="2666610"/>
            <a:ext cx="1463870" cy="145087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960">
        <p:fade/>
      </p:transition>
    </mc:Choice>
    <mc:Fallback xmlns="">
      <p:transition spd="med" advTm="170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6B900"/>
                </a:solidFill>
              </a:rPr>
              <a:t>RGB to Grayscale Conversion</a:t>
            </a:r>
          </a:p>
        </p:txBody>
      </p:sp>
      <p:pic>
        <p:nvPicPr>
          <p:cNvPr id="1026" name="82D28B6C-CF93-421A-ABD4-79F4A8CC7EFD" descr="FB26412F-655D-4484-8C2E-DDC60E57799C@Belk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8" y="1004399"/>
            <a:ext cx="2649293" cy="264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360D4274-CAAF-4F03-B1E1-278EDEC8594E" descr="21094649-ED69-412B-9DF1-1A6A5521A0F9@Belk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239" y="1004399"/>
            <a:ext cx="2649293" cy="264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3233615" y="2071077"/>
            <a:ext cx="488462" cy="3907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1507834" y="4458334"/>
            <a:ext cx="184731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732" y="3954015"/>
            <a:ext cx="6400800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grayscale 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is an image in which the value of each 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carries only intensity information.</a:t>
            </a:r>
            <a:endParaRPr lang="en-US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599">
        <p:fade/>
      </p:transition>
    </mc:Choice>
    <mc:Fallback xmlns="">
      <p:transition spd="med" advTm="665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Calculating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333" y="1100517"/>
            <a:ext cx="5846088" cy="2447628"/>
          </a:xfrm>
        </p:spPr>
        <p:txBody>
          <a:bodyPr/>
          <a:lstStyle/>
          <a:p>
            <a:r>
              <a:rPr lang="en-US" dirty="0" smtClean="0"/>
              <a:t>For each pixel (r g b) at (I, J) do: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grayPixel</a:t>
            </a:r>
            <a:r>
              <a:rPr lang="en-US" dirty="0" smtClean="0"/>
              <a:t>[I,J] </a:t>
            </a:r>
            <a:r>
              <a:rPr lang="en-US" dirty="0"/>
              <a:t>= </a:t>
            </a:r>
            <a:r>
              <a:rPr lang="en-US" dirty="0" smtClean="0"/>
              <a:t>0.21*r </a:t>
            </a:r>
            <a:r>
              <a:rPr lang="en-US" dirty="0"/>
              <a:t>+ 0.71*g + </a:t>
            </a:r>
            <a:r>
              <a:rPr lang="en-US" dirty="0" smtClean="0"/>
              <a:t>0.07*b</a:t>
            </a:r>
          </a:p>
          <a:p>
            <a:r>
              <a:rPr lang="en-US" dirty="0" smtClean="0"/>
              <a:t>This is just a dot product &lt;[</a:t>
            </a:r>
            <a:r>
              <a:rPr lang="en-US" dirty="0" err="1" smtClean="0"/>
              <a:t>r,g,b</a:t>
            </a:r>
            <a:r>
              <a:rPr lang="en-US" dirty="0" smtClean="0"/>
              <a:t>],[0.21,0.71,0.07]&gt; with the constants being specific to input RGB space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161495" y="2798573"/>
            <a:ext cx="502596" cy="5025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" name="Rectangle 4"/>
          <p:cNvSpPr/>
          <p:nvPr/>
        </p:nvSpPr>
        <p:spPr>
          <a:xfrm>
            <a:off x="3128856" y="2798572"/>
            <a:ext cx="502596" cy="5025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Rectangle 5"/>
          <p:cNvSpPr/>
          <p:nvPr/>
        </p:nvSpPr>
        <p:spPr>
          <a:xfrm>
            <a:off x="4131345" y="2798571"/>
            <a:ext cx="502596" cy="5025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" name="Rectangle 6"/>
          <p:cNvSpPr/>
          <p:nvPr/>
        </p:nvSpPr>
        <p:spPr>
          <a:xfrm>
            <a:off x="3128856" y="3981260"/>
            <a:ext cx="502596" cy="5025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2412794" y="3301169"/>
            <a:ext cx="716063" cy="680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3380154" y="3301167"/>
            <a:ext cx="0" cy="680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 flipH="1">
            <a:off x="3627399" y="3301167"/>
            <a:ext cx="755243" cy="680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51719" y="3585970"/>
            <a:ext cx="559769" cy="3000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41477" y="3447967"/>
            <a:ext cx="559769" cy="3000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70398" y="3623126"/>
            <a:ext cx="559769" cy="3000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5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952">
        <p:fade/>
      </p:transition>
    </mc:Choice>
    <mc:Fallback xmlns="">
      <p:transition spd="med" advTm="859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to Grayscale Conversion 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468" y="905216"/>
            <a:ext cx="5083443" cy="4043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bg1"/>
                </a:solidFill>
                <a:latin typeface="Monaco" charset="0"/>
              </a:rPr>
              <a:t>#define CHANNELS 3 </a:t>
            </a:r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we have 3 channels corresponding to RGB</a:t>
            </a:r>
          </a:p>
          <a:p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The input image is encoded as unsigned characters [0, 255]</a:t>
            </a:r>
          </a:p>
          <a:p>
            <a:r>
              <a:rPr lang="en-US" sz="1167" b="1" i="1" dirty="0">
                <a:solidFill>
                  <a:srgbClr val="FF0000"/>
                </a:solidFill>
                <a:latin typeface="Monaco" charset="0"/>
              </a:rPr>
              <a:t>__global__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void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colorConvert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unsigned char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grayImage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,</a:t>
            </a:r>
          </a:p>
          <a:p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			     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unsigned char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rgbImage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,</a:t>
            </a:r>
          </a:p>
          <a:p>
            <a:r>
              <a:rPr lang="en-US" sz="1167" dirty="0">
                <a:latin typeface="Monaco" charset="0"/>
              </a:rPr>
              <a:t>                            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width,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height) {</a:t>
            </a:r>
          </a:p>
          <a:p>
            <a:r>
              <a:rPr lang="en-US" sz="1167" dirty="0">
                <a:latin typeface="Monaco" charset="0"/>
              </a:rPr>
              <a:t>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x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threadIdx.x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blockIdx.x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blockDim.x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sz="1167" dirty="0">
                <a:latin typeface="Monaco" charset="0"/>
              </a:rPr>
              <a:t>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y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threadIdx.y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blockIdx.y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blockDim.y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en-US" sz="1167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167" dirty="0">
                <a:latin typeface="Monaco" charset="0"/>
              </a:rPr>
              <a:t>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if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(x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width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&amp;&amp;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y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height) {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latin typeface="Monaco" charset="0"/>
              </a:rPr>
              <a:t>// get 1D coordinate for the grayscale image</a:t>
            </a:r>
            <a:endParaRPr lang="en-US" sz="1167" b="1" dirty="0">
              <a:latin typeface="Monaco" charset="0"/>
            </a:endParaRP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 err="1">
                <a:latin typeface="Monaco" charset="0"/>
              </a:rPr>
              <a:t>int</a:t>
            </a:r>
            <a:r>
              <a:rPr lang="en-US" sz="1167" b="1" dirty="0">
                <a:latin typeface="Monaco" charset="0"/>
              </a:rPr>
              <a:t> </a:t>
            </a:r>
            <a:r>
              <a:rPr lang="en-US" sz="1167" b="1" dirty="0" err="1">
                <a:latin typeface="Monaco" charset="0"/>
              </a:rPr>
              <a:t>grayOffset</a:t>
            </a:r>
            <a:r>
              <a:rPr lang="en-US" sz="1167" b="1" dirty="0">
                <a:latin typeface="Monaco" charset="0"/>
              </a:rPr>
              <a:t> = y*width + x;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latin typeface="Monaco" charset="0"/>
              </a:rPr>
              <a:t>// one can think of the RGB image having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latin typeface="Monaco" charset="0"/>
              </a:rPr>
              <a:t>// CHANNEL times columns than the gray scale image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 err="1">
                <a:latin typeface="Monaco" charset="0"/>
              </a:rPr>
              <a:t>int</a:t>
            </a:r>
            <a:r>
              <a:rPr lang="en-US" sz="1167" b="1" dirty="0">
                <a:latin typeface="Monaco" charset="0"/>
              </a:rPr>
              <a:t> </a:t>
            </a:r>
            <a:r>
              <a:rPr lang="en-US" sz="1167" b="1" dirty="0" err="1">
                <a:latin typeface="Monaco" charset="0"/>
              </a:rPr>
              <a:t>rgbOffset</a:t>
            </a:r>
            <a:r>
              <a:rPr lang="en-US" sz="1167" b="1" dirty="0">
                <a:latin typeface="Monaco" charset="0"/>
              </a:rPr>
              <a:t> = </a:t>
            </a:r>
            <a:r>
              <a:rPr lang="en-US" sz="1167" b="1" dirty="0" err="1">
                <a:latin typeface="Monaco" charset="0"/>
              </a:rPr>
              <a:t>grayOffset</a:t>
            </a:r>
            <a:r>
              <a:rPr lang="en-US" sz="1167" b="1" dirty="0">
                <a:latin typeface="Monaco" charset="0"/>
              </a:rPr>
              <a:t>*CHANNELS;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>
                <a:latin typeface="Monaco" charset="0"/>
              </a:rPr>
              <a:t>unsigned char r =  </a:t>
            </a:r>
            <a:r>
              <a:rPr lang="en-US" sz="1167" b="1" dirty="0" err="1">
                <a:latin typeface="Monaco" charset="0"/>
              </a:rPr>
              <a:t>rgbImage</a:t>
            </a:r>
            <a:r>
              <a:rPr lang="en-US" sz="1167" b="1" dirty="0">
                <a:latin typeface="Monaco" charset="0"/>
              </a:rPr>
              <a:t>[</a:t>
            </a:r>
            <a:r>
              <a:rPr lang="en-US" sz="1167" b="1" dirty="0" err="1">
                <a:latin typeface="Monaco" charset="0"/>
              </a:rPr>
              <a:t>rgbOffset</a:t>
            </a:r>
            <a:r>
              <a:rPr lang="en-US" sz="1167" b="1" dirty="0">
                <a:latin typeface="Monaco" charset="0"/>
              </a:rPr>
              <a:t>      ]; </a:t>
            </a:r>
            <a:r>
              <a:rPr lang="en-US" sz="1167" b="1" i="1" dirty="0">
                <a:latin typeface="Monaco" charset="0"/>
              </a:rPr>
              <a:t>// red value for pixel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>
                <a:latin typeface="Monaco" charset="0"/>
              </a:rPr>
              <a:t>unsigned char g = </a:t>
            </a:r>
            <a:r>
              <a:rPr lang="en-US" sz="1167" b="1" dirty="0" err="1">
                <a:latin typeface="Monaco" charset="0"/>
              </a:rPr>
              <a:t>rgbImage</a:t>
            </a:r>
            <a:r>
              <a:rPr lang="en-US" sz="1167" b="1" dirty="0">
                <a:latin typeface="Monaco" charset="0"/>
              </a:rPr>
              <a:t>[</a:t>
            </a:r>
            <a:r>
              <a:rPr lang="en-US" sz="1167" b="1" dirty="0" err="1">
                <a:latin typeface="Monaco" charset="0"/>
              </a:rPr>
              <a:t>rgbOffset</a:t>
            </a:r>
            <a:r>
              <a:rPr lang="en-US" sz="1167" b="1" dirty="0">
                <a:latin typeface="Monaco" charset="0"/>
              </a:rPr>
              <a:t> + 2]; </a:t>
            </a:r>
            <a:r>
              <a:rPr lang="en-US" sz="1167" b="1" i="1" dirty="0">
                <a:latin typeface="Monaco" charset="0"/>
              </a:rPr>
              <a:t>// green value for pixel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>
                <a:latin typeface="Monaco" charset="0"/>
              </a:rPr>
              <a:t>unsigned char b = </a:t>
            </a:r>
            <a:r>
              <a:rPr lang="en-US" sz="1167" b="1" dirty="0" err="1">
                <a:latin typeface="Monaco" charset="0"/>
              </a:rPr>
              <a:t>rgbImage</a:t>
            </a:r>
            <a:r>
              <a:rPr lang="en-US" sz="1167" b="1" dirty="0">
                <a:latin typeface="Monaco" charset="0"/>
              </a:rPr>
              <a:t>[</a:t>
            </a:r>
            <a:r>
              <a:rPr lang="en-US" sz="1167" b="1" dirty="0" err="1">
                <a:latin typeface="Monaco" charset="0"/>
              </a:rPr>
              <a:t>rgbOffset</a:t>
            </a:r>
            <a:r>
              <a:rPr lang="en-US" sz="1167" b="1" dirty="0">
                <a:latin typeface="Monaco" charset="0"/>
              </a:rPr>
              <a:t> + 3]; </a:t>
            </a:r>
            <a:r>
              <a:rPr lang="en-US" sz="1167" b="1" i="1" dirty="0">
                <a:latin typeface="Monaco" charset="0"/>
              </a:rPr>
              <a:t>// blue value for pixel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latin typeface="Monaco" charset="0"/>
              </a:rPr>
              <a:t>// perform the rescaling and store it</a:t>
            </a:r>
            <a:endParaRPr lang="en-US" sz="1167" b="1" i="1" dirty="0">
              <a:latin typeface="Monaco" charset="0"/>
            </a:endParaRP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latin typeface="Monaco" charset="0"/>
              </a:rPr>
              <a:t>// We multiply by floating point constants</a:t>
            </a:r>
          </a:p>
          <a:p>
            <a:r>
              <a:rPr lang="tr-TR" sz="1167" dirty="0">
                <a:latin typeface="Monaco" charset="0"/>
              </a:rPr>
              <a:t>    </a:t>
            </a:r>
            <a:r>
              <a:rPr lang="tr-TR" sz="1167" dirty="0" err="1">
                <a:latin typeface="Monaco" charset="0"/>
              </a:rPr>
              <a:t>grayImage</a:t>
            </a:r>
            <a:r>
              <a:rPr lang="tr-TR" sz="1167" b="1" dirty="0">
                <a:latin typeface="Monaco" charset="0"/>
              </a:rPr>
              <a:t>[</a:t>
            </a:r>
            <a:r>
              <a:rPr lang="tr-TR" sz="1167" b="1" dirty="0" err="1">
                <a:latin typeface="Monaco" charset="0"/>
              </a:rPr>
              <a:t>grayOffset</a:t>
            </a:r>
            <a:r>
              <a:rPr lang="tr-TR" sz="1167" b="1" dirty="0">
                <a:latin typeface="Monaco" charset="0"/>
              </a:rPr>
              <a:t>] = 0.21f*r + 0.71f*g + 0.07f*b;</a:t>
            </a:r>
          </a:p>
          <a:p>
            <a:r>
              <a:rPr lang="tr-TR" sz="1167" dirty="0">
                <a:latin typeface="Monaco" charset="0"/>
              </a:rPr>
              <a:t> </a:t>
            </a:r>
            <a:r>
              <a:rPr lang="tr-TR" sz="1167" b="1" dirty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r>
              <a:rPr lang="tr-TR" sz="1167" b="1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167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583">
        <p:fade/>
      </p:transition>
    </mc:Choice>
    <mc:Fallback xmlns="">
      <p:transition spd="med" advTm="1305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to Grayscale Conversion 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468" y="905216"/>
            <a:ext cx="5083443" cy="4043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#define CHANNELS 3 </a:t>
            </a:r>
            <a:r>
              <a:rPr lang="en-US" sz="1167" i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// we have 3 channels corresponding to RGB</a:t>
            </a:r>
          </a:p>
          <a:p>
            <a:r>
              <a:rPr lang="en-US" sz="1167" i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// The input image is encoded as unsigned characters [0, 255]</a:t>
            </a:r>
          </a:p>
          <a:p>
            <a:r>
              <a:rPr lang="en-US" sz="1167" b="1" i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__global__ 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void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colorConvert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(unsigned char *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grayImage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,</a:t>
            </a:r>
          </a:p>
          <a:p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			      unsigned char *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rgbImage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,</a:t>
            </a:r>
          </a:p>
          <a:p>
            <a:r>
              <a:rPr lang="en-US" sz="1167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                           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width,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height) {</a:t>
            </a:r>
          </a:p>
          <a:p>
            <a:r>
              <a:rPr lang="en-US" sz="1167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x =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threadIdx.x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+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blockIdx.x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*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blockDim.x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;</a:t>
            </a:r>
          </a:p>
          <a:p>
            <a:r>
              <a:rPr lang="en-US" sz="1167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y =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threadIdx.y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+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blockIdx.y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* </a:t>
            </a:r>
            <a:r>
              <a:rPr lang="en-US" sz="1167" b="1" dirty="0" err="1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blockDim.y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;</a:t>
            </a:r>
          </a:p>
          <a:p>
            <a:endParaRPr lang="en-US" sz="1167" b="1" dirty="0">
              <a:solidFill>
                <a:schemeClr val="tx1">
                  <a:lumMod val="85000"/>
                </a:schemeClr>
              </a:solidFill>
              <a:latin typeface="Monaco" charset="0"/>
            </a:endParaRPr>
          </a:p>
          <a:p>
            <a:r>
              <a:rPr lang="en-US" sz="1167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chemeClr val="tx1">
                    <a:lumMod val="85000"/>
                  </a:schemeClr>
                </a:solidFill>
                <a:latin typeface="Monaco" charset="0"/>
              </a:rPr>
              <a:t>if (x &lt; width &amp;&amp; y &lt; height) {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get 1D coordinate for the grayscale image</a:t>
            </a:r>
            <a:endParaRPr lang="en-US" sz="1167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grayOffset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width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x;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one can think of the RGB image having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CHANNEL times columns than the gray scale image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rgbOffset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grayOffset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CHANNELS;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unsigned char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r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rgbImage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rgbOffset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     ]; </a:t>
            </a:r>
            <a:r>
              <a:rPr lang="en-US" sz="1167" b="1" i="1" dirty="0">
                <a:solidFill>
                  <a:srgbClr val="8F5902"/>
                </a:solidFill>
                <a:latin typeface="Monaco" charset="0"/>
              </a:rPr>
              <a:t>// red value for pixel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unsigned char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g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rgbImage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rgbOffset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en-US" sz="1167" b="1" dirty="0">
                <a:solidFill>
                  <a:srgbClr val="0000CF"/>
                </a:solidFill>
                <a:latin typeface="Monaco" charset="0"/>
              </a:rPr>
              <a:t>1</a:t>
            </a:r>
            <a:r>
              <a:rPr lang="en-US" sz="1167" b="1" dirty="0" smtClean="0">
                <a:solidFill>
                  <a:srgbClr val="000000"/>
                </a:solidFill>
                <a:latin typeface="Monaco" charset="0"/>
              </a:rPr>
              <a:t>]; </a:t>
            </a:r>
            <a:r>
              <a:rPr lang="en-US" sz="1167" b="1" i="1" dirty="0">
                <a:solidFill>
                  <a:srgbClr val="8F5902"/>
                </a:solidFill>
                <a:latin typeface="Monaco" charset="0"/>
              </a:rPr>
              <a:t>// green value for pixel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unsigned char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b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rgbImage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rgbOffset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en-US" sz="1167" b="1" dirty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en-US" sz="1167" b="1" dirty="0" smtClean="0">
                <a:solidFill>
                  <a:srgbClr val="000000"/>
                </a:solidFill>
                <a:latin typeface="Monaco" charset="0"/>
              </a:rPr>
              <a:t>]; </a:t>
            </a:r>
            <a:r>
              <a:rPr lang="en-US" sz="1167" b="1" i="1" dirty="0">
                <a:solidFill>
                  <a:srgbClr val="8F5902"/>
                </a:solidFill>
                <a:latin typeface="Monaco" charset="0"/>
              </a:rPr>
              <a:t>// blue value for pixel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latin typeface="Monaco" charset="0"/>
              </a:rPr>
              <a:t>// perform the rescaling and store it</a:t>
            </a:r>
            <a:endParaRPr lang="en-US" sz="1167" b="1" i="1" dirty="0">
              <a:latin typeface="Monaco" charset="0"/>
            </a:endParaRP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latin typeface="Monaco" charset="0"/>
              </a:rPr>
              <a:t>// We multiply by floating point constants</a:t>
            </a:r>
          </a:p>
          <a:p>
            <a:r>
              <a:rPr lang="tr-TR" sz="1167" dirty="0">
                <a:latin typeface="Monaco" charset="0"/>
              </a:rPr>
              <a:t>    </a:t>
            </a:r>
            <a:r>
              <a:rPr lang="tr-TR" sz="1167" dirty="0" err="1">
                <a:latin typeface="Monaco" charset="0"/>
              </a:rPr>
              <a:t>grayImage</a:t>
            </a:r>
            <a:r>
              <a:rPr lang="tr-TR" sz="1167" b="1" dirty="0">
                <a:latin typeface="Monaco" charset="0"/>
              </a:rPr>
              <a:t>[</a:t>
            </a:r>
            <a:r>
              <a:rPr lang="tr-TR" sz="1167" b="1" dirty="0" err="1">
                <a:latin typeface="Monaco" charset="0"/>
              </a:rPr>
              <a:t>grayOffset</a:t>
            </a:r>
            <a:r>
              <a:rPr lang="tr-TR" sz="1167" b="1" dirty="0">
                <a:latin typeface="Monaco" charset="0"/>
              </a:rPr>
              <a:t>] = 0.21f*r + 0.71f*g + 0.07f*b;</a:t>
            </a:r>
          </a:p>
          <a:p>
            <a:r>
              <a:rPr lang="tr-TR" sz="1167" dirty="0">
                <a:latin typeface="Monaco" charset="0"/>
              </a:rPr>
              <a:t> </a:t>
            </a:r>
            <a:r>
              <a:rPr lang="tr-TR" sz="1167" b="1" dirty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r>
              <a:rPr lang="tr-TR" sz="1167" b="1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167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9713">
        <p:fade/>
      </p:transition>
    </mc:Choice>
    <mc:Fallback xmlns="">
      <p:transition spd="med" advTm="1497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to Grayscale Conversion 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468" y="905216"/>
            <a:ext cx="5083443" cy="4043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bg1"/>
                </a:solidFill>
                <a:latin typeface="Monaco" charset="0"/>
              </a:rPr>
              <a:t>#define CHANNELS 3 </a:t>
            </a:r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we have 3 channels corresponding to RGB</a:t>
            </a:r>
          </a:p>
          <a:p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The input image is encoded as unsigned characters [0, 255]</a:t>
            </a:r>
          </a:p>
          <a:p>
            <a:r>
              <a:rPr lang="en-US" sz="1167" b="1" i="1" dirty="0">
                <a:solidFill>
                  <a:srgbClr val="FF0000"/>
                </a:solidFill>
                <a:latin typeface="Monaco" charset="0"/>
              </a:rPr>
              <a:t>__global__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void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colorConvert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unsigned char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grayImage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,</a:t>
            </a:r>
          </a:p>
          <a:p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			     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unsigned char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rgbImage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,</a:t>
            </a:r>
          </a:p>
          <a:p>
            <a:r>
              <a:rPr lang="en-US" sz="1167" dirty="0">
                <a:latin typeface="Monaco" charset="0"/>
              </a:rPr>
              <a:t>                            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width,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height) {</a:t>
            </a:r>
          </a:p>
          <a:p>
            <a:r>
              <a:rPr lang="en-US" sz="1167" dirty="0">
                <a:latin typeface="Monaco" charset="0"/>
              </a:rPr>
              <a:t>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x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threadIdx.x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blockIdx.x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blockDim.x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sz="1167" dirty="0">
                <a:latin typeface="Monaco" charset="0"/>
              </a:rPr>
              <a:t>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y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threadIdx.y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blockIdx.y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blockDim.y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en-US" sz="1167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167" dirty="0">
                <a:latin typeface="Monaco" charset="0"/>
              </a:rPr>
              <a:t>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if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(x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width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&amp;&amp;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y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&lt;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height) {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get 1D coordinate for the grayscale image</a:t>
            </a:r>
            <a:endParaRPr lang="en-US" sz="1167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grayOffset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y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width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x;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one can think of the RGB image having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CHANNEL times columns than the gray scale image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 err="1">
                <a:solidFill>
                  <a:srgbClr val="204A87"/>
                </a:solidFill>
                <a:latin typeface="Monaco" charset="0"/>
              </a:rPr>
              <a:t>int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rgbOffset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grayOffset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*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CHANNELS;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unsigned char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r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rgbImage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rgbOffset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     ]; </a:t>
            </a:r>
            <a:r>
              <a:rPr lang="en-US" sz="1167" b="1" i="1" dirty="0">
                <a:solidFill>
                  <a:srgbClr val="8F5902"/>
                </a:solidFill>
                <a:latin typeface="Monaco" charset="0"/>
              </a:rPr>
              <a:t>// red value for pixel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unsigned char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g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rgbImage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rgbOffset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en-US" sz="1167" b="1" dirty="0">
                <a:solidFill>
                  <a:srgbClr val="0000CF"/>
                </a:solidFill>
                <a:latin typeface="Monaco" charset="0"/>
              </a:rPr>
              <a:t>2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]; </a:t>
            </a:r>
            <a:r>
              <a:rPr lang="en-US" sz="1167" b="1" i="1" dirty="0">
                <a:solidFill>
                  <a:srgbClr val="8F5902"/>
                </a:solidFill>
                <a:latin typeface="Monaco" charset="0"/>
              </a:rPr>
              <a:t>// green value for pixel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b="1" dirty="0">
                <a:solidFill>
                  <a:srgbClr val="204A87"/>
                </a:solidFill>
                <a:latin typeface="Monaco" charset="0"/>
              </a:rPr>
              <a:t>unsigned char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b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rgbImage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167" b="1" dirty="0" err="1">
                <a:solidFill>
                  <a:srgbClr val="000000"/>
                </a:solidFill>
                <a:latin typeface="Monaco" charset="0"/>
              </a:rPr>
              <a:t>rgbOffset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en-US" sz="1167" b="1" dirty="0">
                <a:solidFill>
                  <a:srgbClr val="0000CF"/>
                </a:solidFill>
                <a:latin typeface="Monaco" charset="0"/>
              </a:rPr>
              <a:t>3</a:t>
            </a:r>
            <a:r>
              <a:rPr lang="en-US" sz="1167" b="1" dirty="0">
                <a:solidFill>
                  <a:srgbClr val="000000"/>
                </a:solidFill>
                <a:latin typeface="Monaco" charset="0"/>
              </a:rPr>
              <a:t>]; </a:t>
            </a:r>
            <a:r>
              <a:rPr lang="en-US" sz="1167" b="1" i="1" dirty="0">
                <a:solidFill>
                  <a:srgbClr val="8F5902"/>
                </a:solidFill>
                <a:latin typeface="Monaco" charset="0"/>
              </a:rPr>
              <a:t>// blue value for pixel</a:t>
            </a: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perform the rescaling and store it</a:t>
            </a:r>
            <a:endParaRPr lang="en-US" sz="1167" b="1" i="1" dirty="0">
              <a:solidFill>
                <a:srgbClr val="8F5902"/>
              </a:solidFill>
              <a:latin typeface="Monaco" charset="0"/>
            </a:endParaRPr>
          </a:p>
          <a:p>
            <a:r>
              <a:rPr lang="en-US" sz="1167" dirty="0">
                <a:latin typeface="Monaco" charset="0"/>
              </a:rPr>
              <a:t>    </a:t>
            </a:r>
            <a:r>
              <a:rPr lang="en-US" sz="1167" i="1" dirty="0">
                <a:solidFill>
                  <a:srgbClr val="8F5902"/>
                </a:solidFill>
                <a:latin typeface="Monaco" charset="0"/>
              </a:rPr>
              <a:t>// We multiply by floating point constants</a:t>
            </a:r>
          </a:p>
          <a:p>
            <a:r>
              <a:rPr lang="tr-TR" sz="1167" dirty="0">
                <a:latin typeface="Monaco" charset="0"/>
              </a:rPr>
              <a:t>    </a:t>
            </a:r>
            <a:r>
              <a:rPr lang="tr-TR" sz="1167" dirty="0" err="1">
                <a:solidFill>
                  <a:srgbClr val="000000"/>
                </a:solidFill>
                <a:latin typeface="Monaco" charset="0"/>
              </a:rPr>
              <a:t>grayImage</a:t>
            </a:r>
            <a:r>
              <a:rPr lang="tr-TR" sz="1167" b="1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tr-TR" sz="1167" b="1" dirty="0" err="1">
                <a:solidFill>
                  <a:srgbClr val="000000"/>
                </a:solidFill>
                <a:latin typeface="Monaco" charset="0"/>
              </a:rPr>
              <a:t>grayOffset</a:t>
            </a:r>
            <a:r>
              <a:rPr lang="tr-TR" sz="1167" b="1" dirty="0">
                <a:solidFill>
                  <a:srgbClr val="000000"/>
                </a:solidFill>
                <a:latin typeface="Monaco" charset="0"/>
              </a:rPr>
              <a:t>] </a:t>
            </a:r>
            <a:r>
              <a:rPr lang="tr-TR" sz="1167" b="1" dirty="0">
                <a:solidFill>
                  <a:srgbClr val="CE5C00"/>
                </a:solidFill>
                <a:latin typeface="Monaco" charset="0"/>
              </a:rPr>
              <a:t>= </a:t>
            </a:r>
            <a:r>
              <a:rPr lang="tr-TR" sz="1167" b="1" dirty="0">
                <a:solidFill>
                  <a:srgbClr val="0000CF"/>
                </a:solidFill>
                <a:latin typeface="Monaco" charset="0"/>
              </a:rPr>
              <a:t>0.21f</a:t>
            </a:r>
            <a:r>
              <a:rPr lang="tr-TR" sz="1167" b="1" dirty="0">
                <a:solidFill>
                  <a:srgbClr val="CE5C00"/>
                </a:solidFill>
                <a:latin typeface="Monaco" charset="0"/>
              </a:rPr>
              <a:t>*</a:t>
            </a:r>
            <a:r>
              <a:rPr lang="tr-TR" sz="1167" b="1" dirty="0">
                <a:solidFill>
                  <a:srgbClr val="000000"/>
                </a:solidFill>
                <a:latin typeface="Monaco" charset="0"/>
              </a:rPr>
              <a:t>r </a:t>
            </a:r>
            <a:r>
              <a:rPr lang="tr-TR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tr-TR" sz="1167" b="1" dirty="0">
                <a:solidFill>
                  <a:srgbClr val="0000CF"/>
                </a:solidFill>
                <a:latin typeface="Monaco" charset="0"/>
              </a:rPr>
              <a:t>0.71f</a:t>
            </a:r>
            <a:r>
              <a:rPr lang="tr-TR" sz="1167" b="1" dirty="0">
                <a:solidFill>
                  <a:srgbClr val="CE5C00"/>
                </a:solidFill>
                <a:latin typeface="Monaco" charset="0"/>
              </a:rPr>
              <a:t>*</a:t>
            </a:r>
            <a:r>
              <a:rPr lang="tr-TR" sz="1167" b="1" dirty="0">
                <a:solidFill>
                  <a:srgbClr val="000000"/>
                </a:solidFill>
                <a:latin typeface="Monaco" charset="0"/>
              </a:rPr>
              <a:t>g </a:t>
            </a:r>
            <a:r>
              <a:rPr lang="tr-TR" sz="1167" b="1" dirty="0">
                <a:solidFill>
                  <a:srgbClr val="CE5C00"/>
                </a:solidFill>
                <a:latin typeface="Monaco" charset="0"/>
              </a:rPr>
              <a:t>+ </a:t>
            </a:r>
            <a:r>
              <a:rPr lang="tr-TR" sz="1167" b="1" dirty="0">
                <a:solidFill>
                  <a:srgbClr val="0000CF"/>
                </a:solidFill>
                <a:latin typeface="Monaco" charset="0"/>
              </a:rPr>
              <a:t>0.07f</a:t>
            </a:r>
            <a:r>
              <a:rPr lang="tr-TR" sz="1167" b="1" dirty="0">
                <a:solidFill>
                  <a:srgbClr val="CE5C00"/>
                </a:solidFill>
                <a:latin typeface="Monaco" charset="0"/>
              </a:rPr>
              <a:t>*</a:t>
            </a:r>
            <a:r>
              <a:rPr lang="tr-TR" sz="1167" b="1" dirty="0">
                <a:solidFill>
                  <a:srgbClr val="000000"/>
                </a:solidFill>
                <a:latin typeface="Monaco" charset="0"/>
              </a:rPr>
              <a:t>b;</a:t>
            </a:r>
          </a:p>
          <a:p>
            <a:r>
              <a:rPr lang="tr-TR" sz="1167" dirty="0">
                <a:latin typeface="Monaco" charset="0"/>
              </a:rPr>
              <a:t> </a:t>
            </a:r>
            <a:r>
              <a:rPr lang="tr-TR" sz="1167" b="1" dirty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r>
              <a:rPr lang="tr-TR" sz="1167" b="1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167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261">
        <p:fade/>
      </p:transition>
    </mc:Choice>
    <mc:Fallback xmlns="">
      <p:transition spd="med" advTm="942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3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83">
        <p:fade/>
      </p:transition>
    </mc:Choice>
    <mc:Fallback xmlns="">
      <p:transition spd="med" advTm="65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" id="{0848F2FB-AEB1-4910-8E65-BBBCF6CD190B}" vid="{D339EBCA-7C51-47D9-A2F7-BF15B4FA45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Test_x0020_Field xmlns="1956f548-e1c6-4bad-9b00-9434a603b471">Slides</Test_x0020_Field>
    <Order0 xmlns="1956f548-e1c6-4bad-9b00-9434a603b471">3.23</Order0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Props1.xml><?xml version="1.0" encoding="utf-8"?>
<ds:datastoreItem xmlns:ds="http://schemas.openxmlformats.org/officeDocument/2006/customXml" ds:itemID="{C678098C-E1A6-4DB0-95F0-AB50D45DE7FB}"/>
</file>

<file path=customXml/itemProps2.xml><?xml version="1.0" encoding="utf-8"?>
<ds:datastoreItem xmlns:ds="http://schemas.openxmlformats.org/officeDocument/2006/customXml" ds:itemID="{E77908FF-BAF6-4416-B209-9796B332DCA6}"/>
</file>

<file path=customXml/itemProps3.xml><?xml version="1.0" encoding="utf-8"?>
<ds:datastoreItem xmlns:ds="http://schemas.openxmlformats.org/officeDocument/2006/customXml" ds:itemID="{6EB7A687-148D-4914-ABBE-53659B6381EE}"/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4037</TotalTime>
  <Words>236</Words>
  <Application>Microsoft Office PowerPoint</Application>
  <PresentationFormat>Custom</PresentationFormat>
  <Paragraphs>91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AkzidenzGrotesk</vt:lpstr>
      <vt:lpstr>Akzidenz-Grotesk Extended BQ</vt:lpstr>
      <vt:lpstr>Arial</vt:lpstr>
      <vt:lpstr>Calibri</vt:lpstr>
      <vt:lpstr>Monaco</vt:lpstr>
      <vt:lpstr>MS PGothic</vt:lpstr>
      <vt:lpstr>Sentinel Medium</vt:lpstr>
      <vt:lpstr>Trebuchet MS</vt:lpstr>
      <vt:lpstr>2_Title &amp; Bullet </vt:lpstr>
      <vt:lpstr>Lecture 3.3 – CUDA Parallelism Model</vt:lpstr>
      <vt:lpstr>Objective</vt:lpstr>
      <vt:lpstr>RGB Color Image Representation</vt:lpstr>
      <vt:lpstr>RGB to Grayscale Conversion</vt:lpstr>
      <vt:lpstr>Color Calculating Formula</vt:lpstr>
      <vt:lpstr>RGB to Grayscale Conversion Code</vt:lpstr>
      <vt:lpstr>RGB to Grayscale Conversion Code</vt:lpstr>
      <vt:lpstr>RGB to Grayscale Conversion Code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03 - CUDA Parallelism Model</dc:title>
  <dc:creator>Cook, Colleen N</dc:creator>
  <cp:lastModifiedBy>Andrew Schuh</cp:lastModifiedBy>
  <cp:revision>41</cp:revision>
  <dcterms:created xsi:type="dcterms:W3CDTF">2013-11-15T21:49:21Z</dcterms:created>
  <dcterms:modified xsi:type="dcterms:W3CDTF">2015-11-15T09:15:41Z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</Properties>
</file>